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354" r:id="rId3"/>
    <p:sldId id="406" r:id="rId4"/>
    <p:sldId id="407" r:id="rId5"/>
    <p:sldId id="313" r:id="rId6"/>
    <p:sldId id="315" r:id="rId7"/>
    <p:sldId id="260" r:id="rId8"/>
  </p:sldIdLst>
  <p:sldSz cx="9144000" cy="5143500" type="screen16x9"/>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4">
          <p15:clr>
            <a:srgbClr val="A4A3A4"/>
          </p15:clr>
        </p15:guide>
        <p15:guide id="2" pos="453">
          <p15:clr>
            <a:srgbClr val="A4A3A4"/>
          </p15:clr>
        </p15:guide>
        <p15:guide id="3" pos="385">
          <p15:clr>
            <a:srgbClr val="A4A3A4"/>
          </p15:clr>
        </p15:guide>
        <p15:guide id="4" orient="horz" pos="8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AC"/>
    <a:srgbClr val="666666"/>
    <a:srgbClr val="464646"/>
    <a:srgbClr val="00D6B5"/>
    <a:srgbClr val="CCCCCC"/>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80" autoAdjust="0"/>
    <p:restoredTop sz="94660"/>
  </p:normalViewPr>
  <p:slideViewPr>
    <p:cSldViewPr snapToGrid="0">
      <p:cViewPr varScale="1">
        <p:scale>
          <a:sx n="101" d="100"/>
          <a:sy n="101" d="100"/>
        </p:scale>
        <p:origin x="512" y="68"/>
      </p:cViewPr>
      <p:guideLst>
        <p:guide orient="horz" pos="554"/>
        <p:guide pos="453"/>
        <p:guide pos="385"/>
        <p:guide orient="horz" pos="8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2020/10/4</a:t>
            </a:fld>
            <a:endParaRPr lang="zh-CN" altLang="en-US"/>
          </a:p>
        </p:txBody>
      </p:sp>
      <p:sp>
        <p:nvSpPr>
          <p:cNvPr id="4" name="幻灯片图像占位符 3"/>
          <p:cNvSpPr>
            <a:spLocks noGrp="1" noRot="1" noChangeAspect="1"/>
          </p:cNvSpPr>
          <p:nvPr>
            <p:ph type="sldImg" idx="2"/>
          </p:nvPr>
        </p:nvSpPr>
        <p:spPr>
          <a:xfrm>
            <a:off x="482121" y="1279287"/>
            <a:ext cx="613950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2001"/>
            <a:ext cx="6858000" cy="124203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92"/>
            <a:ext cx="7886700" cy="435964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2020/10/4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700"/>
            <a:ext cx="7886700" cy="112533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458"/>
            <a:ext cx="3886200" cy="32640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458"/>
            <a:ext cx="3886200" cy="32640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2020/10/4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a:t>单击此处编辑母版标题样式</a:t>
            </a:r>
          </a:p>
        </p:txBody>
      </p:sp>
      <p:sp>
        <p:nvSpPr>
          <p:cNvPr id="3" name="文本占位符 2"/>
          <p:cNvSpPr>
            <a:spLocks noGrp="1"/>
          </p:cNvSpPr>
          <p:nvPr>
            <p:ph type="body" idx="1"/>
          </p:nvPr>
        </p:nvSpPr>
        <p:spPr>
          <a:xfrm>
            <a:off x="890081" y="1334062"/>
            <a:ext cx="3655181"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1999384"/>
            <a:ext cx="3655181" cy="26436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4062"/>
            <a:ext cx="3673182"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1999384"/>
            <a:ext cx="3673182" cy="26436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2020/10/4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2020/10/4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2020/10/4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61"/>
            <a:ext cx="4629150" cy="405359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841" y="1543320"/>
            <a:ext cx="3124012" cy="28591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2020/10/4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92"/>
            <a:ext cx="5800725" cy="435964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458"/>
            <a:ext cx="7886700" cy="32640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8097"/>
            <a:ext cx="20574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t>2020/10/4</a:t>
            </a:fld>
            <a:endParaRPr lang="zh-CN" altLang="en-US"/>
          </a:p>
        </p:txBody>
      </p:sp>
      <p:sp>
        <p:nvSpPr>
          <p:cNvPr id="5" name="页脚占位符 4"/>
          <p:cNvSpPr>
            <a:spLocks noGrp="1"/>
          </p:cNvSpPr>
          <p:nvPr>
            <p:ph type="ftr" sz="quarter" idx="3"/>
          </p:nvPr>
        </p:nvSpPr>
        <p:spPr>
          <a:xfrm>
            <a:off x="3028950" y="4768097"/>
            <a:ext cx="30861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7"/>
            <a:ext cx="20574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descr="E:\owncloud\刘达\2017年\深蓝学院\PPT模板\ppt1封面a.pngppt1封面a"/>
          <p:cNvPicPr>
            <a:picLocks noChangeAspect="1"/>
          </p:cNvPicPr>
          <p:nvPr/>
        </p:nvPicPr>
        <p:blipFill>
          <a:blip r:embed="rId2"/>
          <a:srcRect/>
          <a:stretch>
            <a:fillRect/>
          </a:stretch>
        </p:blipFill>
        <p:spPr>
          <a:xfrm>
            <a:off x="850" y="0"/>
            <a:ext cx="9162415" cy="5144400"/>
          </a:xfrm>
          <a:prstGeom prst="rect">
            <a:avLst/>
          </a:prstGeom>
        </p:spPr>
      </p:pic>
      <p:sp>
        <p:nvSpPr>
          <p:cNvPr id="4" name="文本框 3"/>
          <p:cNvSpPr txBox="1"/>
          <p:nvPr/>
        </p:nvSpPr>
        <p:spPr>
          <a:xfrm>
            <a:off x="617052" y="1314450"/>
            <a:ext cx="5715000" cy="1723549"/>
          </a:xfrm>
          <a:prstGeom prst="rect">
            <a:avLst/>
          </a:prstGeom>
          <a:noFill/>
        </p:spPr>
        <p:txBody>
          <a:bodyPr wrap="square" rtlCol="0">
            <a:spAutoFit/>
          </a:bodyPr>
          <a:lstStyle/>
          <a:p>
            <a:r>
              <a:rPr lang="zh-CN" altLang="en-US" sz="4200" b="1" dirty="0">
                <a:solidFill>
                  <a:srgbClr val="464646"/>
                </a:solidFill>
                <a:latin typeface="微软雅黑" panose="020B0503020204020204" charset="-122"/>
                <a:ea typeface="微软雅黑" panose="020B0503020204020204" charset="-122"/>
              </a:rPr>
              <a:t>多传感器融合定位</a:t>
            </a:r>
          </a:p>
          <a:p>
            <a:endParaRPr lang="en-US" altLang="zh-CN" sz="3200" b="1" dirty="0">
              <a:solidFill>
                <a:srgbClr val="464646"/>
              </a:solidFill>
              <a:latin typeface="微软雅黑" panose="020B0503020204020204" charset="-122"/>
              <a:ea typeface="微软雅黑" panose="020B0503020204020204" charset="-122"/>
            </a:endParaRPr>
          </a:p>
          <a:p>
            <a:r>
              <a:rPr lang="zh-CN" altLang="en-US" sz="3200" b="1" dirty="0">
                <a:solidFill>
                  <a:srgbClr val="464646"/>
                </a:solidFill>
                <a:latin typeface="微软雅黑" panose="020B0503020204020204" charset="-122"/>
                <a:ea typeface="微软雅黑" panose="020B0503020204020204" charset="-122"/>
              </a:rPr>
              <a:t>第</a:t>
            </a:r>
            <a:r>
              <a:rPr lang="en-US" altLang="zh-CN" sz="3200" b="1" dirty="0">
                <a:solidFill>
                  <a:srgbClr val="464646"/>
                </a:solidFill>
                <a:latin typeface="微软雅黑" panose="020B0503020204020204" charset="-122"/>
                <a:ea typeface="微软雅黑" panose="020B0503020204020204" charset="-122"/>
              </a:rPr>
              <a:t>1-1</a:t>
            </a:r>
            <a:r>
              <a:rPr lang="zh-CN" altLang="en-US" sz="3200" b="1" dirty="0">
                <a:solidFill>
                  <a:srgbClr val="464646"/>
                </a:solidFill>
                <a:latin typeface="微软雅黑" panose="020B0503020204020204" charset="-122"/>
                <a:ea typeface="微软雅黑" panose="020B0503020204020204" charset="-122"/>
              </a:rPr>
              <a:t>讲 激光传感器原理</a:t>
            </a:r>
          </a:p>
        </p:txBody>
      </p:sp>
      <p:pic>
        <p:nvPicPr>
          <p:cNvPr id="9" name="图片 8" descr="E:\owncloud\刘达\2017年\深蓝学院\logo\导出图\深蓝学院-标准色.png深蓝学院-标准色"/>
          <p:cNvPicPr>
            <a:picLocks noChangeAspect="1"/>
          </p:cNvPicPr>
          <p:nvPr/>
        </p:nvPicPr>
        <p:blipFill>
          <a:blip r:embed="rId3"/>
          <a:srcRect/>
          <a:stretch>
            <a:fillRect/>
          </a:stretch>
        </p:blipFill>
        <p:spPr>
          <a:xfrm>
            <a:off x="709295" y="526415"/>
            <a:ext cx="1379855" cy="423545"/>
          </a:xfrm>
          <a:prstGeom prst="rect">
            <a:avLst/>
          </a:prstGeom>
        </p:spPr>
      </p:pic>
      <p:sp>
        <p:nvSpPr>
          <p:cNvPr id="14" name="文本框 13"/>
          <p:cNvSpPr txBox="1"/>
          <p:nvPr/>
        </p:nvSpPr>
        <p:spPr>
          <a:xfrm>
            <a:off x="647447" y="3825479"/>
            <a:ext cx="1814195" cy="198755"/>
          </a:xfrm>
          <a:prstGeom prst="rect">
            <a:avLst/>
          </a:prstGeom>
          <a:noFill/>
        </p:spPr>
        <p:txBody>
          <a:bodyPr wrap="square" rtlCol="0">
            <a:spAutoFit/>
          </a:bodyPr>
          <a:lstStyle/>
          <a:p>
            <a:r>
              <a:rPr lang="zh-CN" altLang="en-US" sz="700" b="1" dirty="0">
                <a:solidFill>
                  <a:srgbClr val="464646"/>
                </a:solidFill>
                <a:latin typeface="微软雅黑" panose="020B0503020204020204" charset="-122"/>
                <a:ea typeface="微软雅黑" panose="020B0503020204020204" charset="-122"/>
              </a:rPr>
              <a:t>北京理工大学本硕 </a:t>
            </a:r>
          </a:p>
        </p:txBody>
      </p:sp>
      <p:sp>
        <p:nvSpPr>
          <p:cNvPr id="15" name="文本框 14"/>
          <p:cNvSpPr txBox="1"/>
          <p:nvPr/>
        </p:nvSpPr>
        <p:spPr>
          <a:xfrm>
            <a:off x="647447" y="3969624"/>
            <a:ext cx="1363345" cy="198755"/>
          </a:xfrm>
          <a:prstGeom prst="rect">
            <a:avLst/>
          </a:prstGeom>
          <a:noFill/>
        </p:spPr>
        <p:txBody>
          <a:bodyPr wrap="square" rtlCol="0">
            <a:spAutoFit/>
          </a:bodyPr>
          <a:lstStyle/>
          <a:p>
            <a:r>
              <a:rPr lang="zh-CN" altLang="en-US" sz="700" b="1" dirty="0">
                <a:solidFill>
                  <a:srgbClr val="464646"/>
                </a:solidFill>
                <a:latin typeface="微软雅黑" panose="020B0503020204020204" charset="-122"/>
                <a:ea typeface="微软雅黑" panose="020B0503020204020204" charset="-122"/>
              </a:rPr>
              <a:t>自动驾驶从业者 </a:t>
            </a:r>
          </a:p>
        </p:txBody>
      </p:sp>
      <p:sp>
        <p:nvSpPr>
          <p:cNvPr id="17" name="矩形 16"/>
          <p:cNvSpPr/>
          <p:nvPr/>
        </p:nvSpPr>
        <p:spPr>
          <a:xfrm>
            <a:off x="732537" y="3559414"/>
            <a:ext cx="1009650" cy="200025"/>
          </a:xfrm>
          <a:prstGeom prst="rect">
            <a:avLst/>
          </a:prstGeom>
          <a:solidFill>
            <a:schemeClr val="bg1"/>
          </a:solidFill>
          <a:ln w="635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231647" y="3515599"/>
            <a:ext cx="595630" cy="275590"/>
          </a:xfrm>
          <a:prstGeom prst="rect">
            <a:avLst/>
          </a:prstGeom>
          <a:noFill/>
        </p:spPr>
        <p:txBody>
          <a:bodyPr wrap="square" rtlCol="0">
            <a:spAutoFit/>
          </a:bodyPr>
          <a:lstStyle/>
          <a:p>
            <a:r>
              <a:rPr lang="zh-CN" altLang="en-US" sz="1200" b="1" dirty="0">
                <a:solidFill>
                  <a:srgbClr val="464646"/>
                </a:solidFill>
                <a:latin typeface="微软雅黑" panose="020B0503020204020204" charset="-122"/>
                <a:ea typeface="微软雅黑" panose="020B0503020204020204" charset="-122"/>
              </a:rPr>
              <a:t>任  乾</a:t>
            </a:r>
          </a:p>
        </p:txBody>
      </p:sp>
      <p:sp>
        <p:nvSpPr>
          <p:cNvPr id="20" name="矩形 19"/>
          <p:cNvSpPr/>
          <p:nvPr/>
        </p:nvSpPr>
        <p:spPr>
          <a:xfrm>
            <a:off x="732537" y="3559414"/>
            <a:ext cx="504000" cy="200025"/>
          </a:xfrm>
          <a:prstGeom prst="rect">
            <a:avLst/>
          </a:prstGeom>
          <a:solidFill>
            <a:srgbClr val="46464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65132" y="3519409"/>
            <a:ext cx="676910" cy="287020"/>
          </a:xfrm>
          <a:prstGeom prst="rect">
            <a:avLst/>
          </a:prstGeom>
          <a:noFill/>
        </p:spPr>
        <p:txBody>
          <a:bodyPr wrap="square" rtlCol="0">
            <a:spAutoFit/>
          </a:bodyPr>
          <a:lstStyle/>
          <a:p>
            <a:r>
              <a:rPr lang="zh-CN" altLang="en-US" sz="1200" b="1" dirty="0">
                <a:solidFill>
                  <a:schemeClr val="bg1"/>
                </a:solidFill>
                <a:latin typeface="微软雅黑" panose="020B0503020204020204" charset="-122"/>
                <a:ea typeface="微软雅黑" panose="020B0503020204020204" charset="-122"/>
              </a:rPr>
              <a:t>主讲人</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281940" y="272415"/>
            <a:ext cx="2344420" cy="369570"/>
            <a:chOff x="444" y="429"/>
            <a:chExt cx="3692" cy="582"/>
          </a:xfrm>
        </p:grpSpPr>
        <p:pic>
          <p:nvPicPr>
            <p:cNvPr id="6" name="图片 5" descr="E:\owncloud\刘达\2017年\深蓝学院\logo\导出图\深蓝学院-图标部分.png深蓝学院-图标部分"/>
            <p:cNvPicPr>
              <a:picLocks noChangeAspect="1"/>
            </p:cNvPicPr>
            <p:nvPr/>
          </p:nvPicPr>
          <p:blipFill>
            <a:blip r:embed="rId2"/>
            <a:srcRect/>
            <a:stretch>
              <a:fillRect/>
            </a:stretch>
          </p:blipFill>
          <p:spPr>
            <a:xfrm>
              <a:off x="444" y="459"/>
              <a:ext cx="535" cy="536"/>
            </a:xfrm>
            <a:prstGeom prst="rect">
              <a:avLst/>
            </a:prstGeom>
          </p:spPr>
        </p:pic>
        <p:sp>
          <p:nvSpPr>
            <p:cNvPr id="9" name="文本框 8"/>
            <p:cNvSpPr txBox="1"/>
            <p:nvPr/>
          </p:nvSpPr>
          <p:spPr>
            <a:xfrm>
              <a:off x="1057" y="429"/>
              <a:ext cx="3079" cy="582"/>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目录</a:t>
              </a:r>
              <a:endParaRPr lang="en-US" altLang="zh-CN" b="1" dirty="0">
                <a:solidFill>
                  <a:srgbClr val="464646"/>
                </a:solidFill>
                <a:latin typeface="微软雅黑" panose="020B0503020204020204" charset="-122"/>
                <a:ea typeface="微软雅黑" panose="020B0503020204020204" charset="-122"/>
              </a:endParaRPr>
            </a:p>
          </p:txBody>
        </p:sp>
      </p:grpSp>
      <p:grpSp>
        <p:nvGrpSpPr>
          <p:cNvPr id="14" name="组合 13"/>
          <p:cNvGrpSpPr/>
          <p:nvPr/>
        </p:nvGrpSpPr>
        <p:grpSpPr>
          <a:xfrm>
            <a:off x="2820670" y="1350010"/>
            <a:ext cx="4408805" cy="432000"/>
            <a:chOff x="4442" y="2126"/>
            <a:chExt cx="6943" cy="680"/>
          </a:xfrm>
        </p:grpSpPr>
        <p:pic>
          <p:nvPicPr>
            <p:cNvPr id="10" name="图片 9" descr="E:\owncloud\刘达\2017年\深蓝学院\PPT模板\辅助图形3.png辅助图形3"/>
            <p:cNvPicPr>
              <a:picLocks noChangeAspect="1"/>
            </p:cNvPicPr>
            <p:nvPr/>
          </p:nvPicPr>
          <p:blipFill>
            <a:blip r:embed="rId3"/>
            <a:srcRect/>
            <a:stretch>
              <a:fillRect/>
            </a:stretch>
          </p:blipFill>
          <p:spPr>
            <a:xfrm>
              <a:off x="4442" y="2126"/>
              <a:ext cx="596" cy="680"/>
            </a:xfrm>
            <a:prstGeom prst="rect">
              <a:avLst/>
            </a:prstGeom>
          </p:spPr>
        </p:pic>
        <p:sp>
          <p:nvSpPr>
            <p:cNvPr id="11" name="文本框 10"/>
            <p:cNvSpPr txBox="1"/>
            <p:nvPr/>
          </p:nvSpPr>
          <p:spPr>
            <a:xfrm>
              <a:off x="5127" y="2145"/>
              <a:ext cx="6258" cy="580"/>
            </a:xfrm>
            <a:prstGeom prst="rect">
              <a:avLst/>
            </a:prstGeom>
            <a:noFill/>
          </p:spPr>
          <p:txBody>
            <a:bodyPr wrap="square" rtlCol="0">
              <a:spAutoFit/>
            </a:bodyPr>
            <a:lstStyle/>
            <a:p>
              <a:r>
                <a:rPr lang="en-US" altLang="zh-CN" b="1" dirty="0">
                  <a:solidFill>
                    <a:srgbClr val="464646"/>
                  </a:solidFill>
                  <a:latin typeface="微软雅黑" panose="020B0503020204020204" charset="-122"/>
                  <a:ea typeface="微软雅黑" panose="020B0503020204020204" charset="-122"/>
                </a:rPr>
                <a:t>1.</a:t>
              </a:r>
              <a:r>
                <a:rPr lang="zh-CN" altLang="en-US" b="1" dirty="0">
                  <a:solidFill>
                    <a:srgbClr val="464646"/>
                  </a:solidFill>
                  <a:latin typeface="微软雅黑" panose="020B0503020204020204" charset="-122"/>
                  <a:ea typeface="微软雅黑" panose="020B0503020204020204" charset="-122"/>
                </a:rPr>
                <a:t> 激光传感器原理</a:t>
              </a:r>
              <a:endParaRPr lang="en-US" altLang="zh-CN" b="1" dirty="0">
                <a:solidFill>
                  <a:srgbClr val="464646"/>
                </a:solidFill>
                <a:latin typeface="微软雅黑" panose="020B0503020204020204" charset="-122"/>
                <a:ea typeface="微软雅黑" panose="020B0503020204020204" charset="-122"/>
              </a:endParaRPr>
            </a:p>
          </p:txBody>
        </p:sp>
      </p:grpSp>
      <p:grpSp>
        <p:nvGrpSpPr>
          <p:cNvPr id="15" name="组合 14"/>
          <p:cNvGrpSpPr/>
          <p:nvPr/>
        </p:nvGrpSpPr>
        <p:grpSpPr>
          <a:xfrm>
            <a:off x="2820670" y="1973580"/>
            <a:ext cx="4408805" cy="431800"/>
            <a:chOff x="4442" y="2126"/>
            <a:chExt cx="6943" cy="680"/>
          </a:xfrm>
        </p:grpSpPr>
        <p:pic>
          <p:nvPicPr>
            <p:cNvPr id="16" name="图片 15" descr="E:\owncloud\刘达\2017年\深蓝学院\PPT模板\辅助图形3.png辅助图形3"/>
            <p:cNvPicPr>
              <a:picLocks noChangeAspect="1"/>
            </p:cNvPicPr>
            <p:nvPr/>
          </p:nvPicPr>
          <p:blipFill>
            <a:blip r:embed="rId3"/>
            <a:srcRect/>
            <a:stretch>
              <a:fillRect/>
            </a:stretch>
          </p:blipFill>
          <p:spPr>
            <a:xfrm>
              <a:off x="4442" y="2126"/>
              <a:ext cx="596" cy="680"/>
            </a:xfrm>
            <a:prstGeom prst="rect">
              <a:avLst/>
            </a:prstGeom>
          </p:spPr>
        </p:pic>
        <p:sp>
          <p:nvSpPr>
            <p:cNvPr id="17" name="文本框 16"/>
            <p:cNvSpPr txBox="1"/>
            <p:nvPr/>
          </p:nvSpPr>
          <p:spPr>
            <a:xfrm>
              <a:off x="5127" y="2145"/>
              <a:ext cx="6258" cy="580"/>
            </a:xfrm>
            <a:prstGeom prst="rect">
              <a:avLst/>
            </a:prstGeom>
            <a:noFill/>
          </p:spPr>
          <p:txBody>
            <a:bodyPr wrap="square" rtlCol="0">
              <a:spAutoFit/>
            </a:bodyPr>
            <a:lstStyle/>
            <a:p>
              <a:r>
                <a:rPr lang="en-US" altLang="zh-CN" b="1" dirty="0">
                  <a:solidFill>
                    <a:schemeClr val="bg1">
                      <a:lumMod val="95000"/>
                    </a:schemeClr>
                  </a:solidFill>
                  <a:latin typeface="微软雅黑" panose="020B0503020204020204" charset="-122"/>
                  <a:ea typeface="微软雅黑" panose="020B0503020204020204" charset="-122"/>
                </a:rPr>
                <a:t>2. </a:t>
              </a:r>
              <a:r>
                <a:rPr lang="zh-CN" altLang="en-US" b="1" dirty="0">
                  <a:solidFill>
                    <a:schemeClr val="bg1">
                      <a:lumMod val="95000"/>
                    </a:schemeClr>
                  </a:solidFill>
                  <a:latin typeface="微软雅黑" panose="020B0503020204020204" charset="-122"/>
                  <a:ea typeface="微软雅黑" panose="020B0503020204020204" charset="-122"/>
                </a:rPr>
                <a:t>整体流程介绍</a:t>
              </a:r>
            </a:p>
          </p:txBody>
        </p:sp>
      </p:grpSp>
      <p:grpSp>
        <p:nvGrpSpPr>
          <p:cNvPr id="18" name="组合 17"/>
          <p:cNvGrpSpPr/>
          <p:nvPr/>
        </p:nvGrpSpPr>
        <p:grpSpPr>
          <a:xfrm>
            <a:off x="2820670" y="2597150"/>
            <a:ext cx="4408805" cy="431800"/>
            <a:chOff x="4442" y="2126"/>
            <a:chExt cx="6943" cy="680"/>
          </a:xfrm>
        </p:grpSpPr>
        <p:pic>
          <p:nvPicPr>
            <p:cNvPr id="19" name="图片 18" descr="E:\owncloud\刘达\2017年\深蓝学院\PPT模板\辅助图形3.png辅助图形3"/>
            <p:cNvPicPr>
              <a:picLocks noChangeAspect="1"/>
            </p:cNvPicPr>
            <p:nvPr/>
          </p:nvPicPr>
          <p:blipFill>
            <a:blip r:embed="rId3"/>
            <a:srcRect/>
            <a:stretch>
              <a:fillRect/>
            </a:stretch>
          </p:blipFill>
          <p:spPr>
            <a:xfrm>
              <a:off x="4442" y="2126"/>
              <a:ext cx="596" cy="680"/>
            </a:xfrm>
            <a:prstGeom prst="rect">
              <a:avLst/>
            </a:prstGeom>
          </p:spPr>
        </p:pic>
        <p:sp>
          <p:nvSpPr>
            <p:cNvPr id="20" name="文本框 19"/>
            <p:cNvSpPr txBox="1"/>
            <p:nvPr/>
          </p:nvSpPr>
          <p:spPr>
            <a:xfrm>
              <a:off x="5127" y="2145"/>
              <a:ext cx="6258" cy="580"/>
            </a:xfrm>
            <a:prstGeom prst="rect">
              <a:avLst/>
            </a:prstGeom>
            <a:noFill/>
          </p:spPr>
          <p:txBody>
            <a:bodyPr wrap="square" rtlCol="0">
              <a:spAutoFit/>
            </a:bodyPr>
            <a:lstStyle/>
            <a:p>
              <a:r>
                <a:rPr lang="en-US" altLang="zh-CN" b="1" dirty="0">
                  <a:solidFill>
                    <a:schemeClr val="bg1">
                      <a:lumMod val="95000"/>
                    </a:schemeClr>
                  </a:solidFill>
                  <a:latin typeface="微软雅黑" panose="020B0503020204020204" charset="-122"/>
                  <a:ea typeface="微软雅黑" panose="020B0503020204020204" charset="-122"/>
                </a:rPr>
                <a:t>3. </a:t>
              </a:r>
              <a:r>
                <a:rPr lang="zh-CN" altLang="en-US" b="1" dirty="0">
                  <a:solidFill>
                    <a:schemeClr val="bg1">
                      <a:lumMod val="95000"/>
                    </a:schemeClr>
                  </a:solidFill>
                  <a:latin typeface="微软雅黑" panose="020B0503020204020204" charset="-122"/>
                  <a:ea typeface="微软雅黑" panose="020B0503020204020204" charset="-122"/>
                  <a:sym typeface="+mn-ea"/>
                </a:rPr>
                <a:t>前端里程计方案</a:t>
              </a:r>
              <a:endParaRPr lang="zh-CN" altLang="en-US" b="1" dirty="0">
                <a:solidFill>
                  <a:schemeClr val="bg1">
                    <a:lumMod val="95000"/>
                  </a:schemeClr>
                </a:solidFill>
                <a:latin typeface="微软雅黑" panose="020B0503020204020204" charset="-122"/>
                <a:ea typeface="微软雅黑" panose="020B0503020204020204" charset="-122"/>
              </a:endParaRPr>
            </a:p>
          </p:txBody>
        </p:sp>
      </p:grpSp>
      <p:pic>
        <p:nvPicPr>
          <p:cNvPr id="3" name="图片 2" descr="E:\owncloud\刘达\2017年\深蓝学院\PPT模板\辅助图形3.png辅助图形3"/>
          <p:cNvPicPr>
            <a:picLocks noChangeAspect="1"/>
          </p:cNvPicPr>
          <p:nvPr/>
        </p:nvPicPr>
        <p:blipFill>
          <a:blip r:embed="rId3"/>
          <a:srcRect/>
          <a:stretch>
            <a:fillRect/>
          </a:stretch>
        </p:blipFill>
        <p:spPr>
          <a:xfrm>
            <a:off x="2820670" y="3190240"/>
            <a:ext cx="378460" cy="431800"/>
          </a:xfrm>
          <a:prstGeom prst="rect">
            <a:avLst/>
          </a:prstGeom>
        </p:spPr>
      </p:pic>
      <p:sp>
        <p:nvSpPr>
          <p:cNvPr id="4" name="文本框 3"/>
          <p:cNvSpPr txBox="1"/>
          <p:nvPr/>
        </p:nvSpPr>
        <p:spPr>
          <a:xfrm>
            <a:off x="3255645" y="3202305"/>
            <a:ext cx="3973830" cy="368300"/>
          </a:xfrm>
          <a:prstGeom prst="rect">
            <a:avLst/>
          </a:prstGeom>
          <a:noFill/>
        </p:spPr>
        <p:txBody>
          <a:bodyPr wrap="square" rtlCol="0">
            <a:spAutoFit/>
          </a:bodyPr>
          <a:lstStyle/>
          <a:p>
            <a:r>
              <a:rPr lang="en-US" altLang="zh-CN" b="1" dirty="0">
                <a:solidFill>
                  <a:schemeClr val="bg1">
                    <a:lumMod val="95000"/>
                  </a:schemeClr>
                </a:solidFill>
                <a:latin typeface="微软雅黑" panose="020B0503020204020204" charset="-122"/>
                <a:ea typeface="微软雅黑" panose="020B0503020204020204" charset="-122"/>
              </a:rPr>
              <a:t>4. </a:t>
            </a:r>
            <a:r>
              <a:rPr lang="zh-CN" altLang="en-US" b="1" dirty="0">
                <a:solidFill>
                  <a:schemeClr val="bg1">
                    <a:lumMod val="95000"/>
                  </a:schemeClr>
                </a:solidFill>
                <a:latin typeface="微软雅黑" panose="020B0503020204020204" charset="-122"/>
                <a:ea typeface="微软雅黑" panose="020B0503020204020204" charset="-122"/>
              </a:rPr>
              <a:t>基于数据集实现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281940" y="272415"/>
            <a:ext cx="2344420" cy="368300"/>
            <a:chOff x="444" y="429"/>
            <a:chExt cx="3692" cy="580"/>
          </a:xfrm>
        </p:grpSpPr>
        <p:pic>
          <p:nvPicPr>
            <p:cNvPr id="6" name="图片 5" descr="E:\owncloud\刘达\2017年\深蓝学院\logo\导出图\深蓝学院-图标部分.png深蓝学院-图标部分"/>
            <p:cNvPicPr>
              <a:picLocks noChangeAspect="1"/>
            </p:cNvPicPr>
            <p:nvPr/>
          </p:nvPicPr>
          <p:blipFill>
            <a:blip r:embed="rId3"/>
            <a:srcRect/>
            <a:stretch>
              <a:fillRect/>
            </a:stretch>
          </p:blipFill>
          <p:spPr>
            <a:xfrm>
              <a:off x="444" y="459"/>
              <a:ext cx="535" cy="536"/>
            </a:xfrm>
            <a:prstGeom prst="rect">
              <a:avLst/>
            </a:prstGeom>
          </p:spPr>
        </p:pic>
        <p:sp>
          <p:nvSpPr>
            <p:cNvPr id="9" name="文本框 8"/>
            <p:cNvSpPr txBox="1"/>
            <p:nvPr/>
          </p:nvSpPr>
          <p:spPr>
            <a:xfrm>
              <a:off x="1057" y="429"/>
              <a:ext cx="3079" cy="58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激光传感器原理</a:t>
              </a:r>
            </a:p>
          </p:txBody>
        </p:sp>
      </p:grpSp>
      <p:pic>
        <p:nvPicPr>
          <p:cNvPr id="7" name="图片 6" descr="velodyne"/>
          <p:cNvPicPr/>
          <p:nvPr/>
        </p:nvPicPr>
        <p:blipFill>
          <a:blip r:embed="rId4"/>
          <a:stretch>
            <a:fillRect/>
          </a:stretch>
        </p:blipFill>
        <p:spPr bwMode="auto">
          <a:xfrm>
            <a:off x="4792632" y="2351562"/>
            <a:ext cx="3192975" cy="1810533"/>
          </a:xfrm>
          <a:prstGeom prst="rect">
            <a:avLst/>
          </a:prstGeom>
        </p:spPr>
      </p:pic>
      <p:sp>
        <p:nvSpPr>
          <p:cNvPr id="2" name="文本框 1"/>
          <p:cNvSpPr txBox="1"/>
          <p:nvPr/>
        </p:nvSpPr>
        <p:spPr>
          <a:xfrm>
            <a:off x="650414" y="893278"/>
            <a:ext cx="3464386" cy="2916568"/>
          </a:xfrm>
          <a:prstGeom prst="rect">
            <a:avLst/>
          </a:prstGeom>
          <a:noFill/>
        </p:spPr>
        <p:txBody>
          <a:bodyPr wrap="square" rtlCol="0">
            <a:spAutoFit/>
          </a:bodyPr>
          <a:lstStyle/>
          <a:p>
            <a:pPr>
              <a:buClr>
                <a:srgbClr val="C00000"/>
              </a:buClr>
              <a:buSzPct val="100000"/>
            </a:pPr>
            <a:endParaRPr lang="en-US" altLang="zh-CN" dirty="0"/>
          </a:p>
          <a:p>
            <a:pPr marL="342900" indent="-342900">
              <a:lnSpc>
                <a:spcPct val="150000"/>
              </a:lnSpc>
              <a:buClr>
                <a:srgbClr val="005BAC"/>
              </a:buClr>
              <a:buSzPct val="100000"/>
              <a:buFont typeface="Arial" panose="020B0604020202020204" pitchFamily="34" charset="0"/>
              <a:buChar char="•"/>
            </a:pPr>
            <a:r>
              <a:rPr lang="zh-CN" altLang="en-US" sz="1400" dirty="0">
                <a:latin typeface="微软雅黑" panose="020B0503020204020204" charset="-122"/>
                <a:ea typeface="微软雅黑" panose="020B0503020204020204" charset="-122"/>
              </a:rPr>
              <a:t>激光雷达传感器向周围环境发射脉冲光波；</a:t>
            </a:r>
            <a:endParaRPr lang="en-US" altLang="zh-CN" sz="1400" dirty="0">
              <a:latin typeface="微软雅黑" panose="020B0503020204020204" charset="-122"/>
              <a:ea typeface="微软雅黑" panose="020B0503020204020204" charset="-122"/>
            </a:endParaRPr>
          </a:p>
          <a:p>
            <a:pPr marL="342900" indent="-342900">
              <a:lnSpc>
                <a:spcPct val="150000"/>
              </a:lnSpc>
              <a:buClr>
                <a:srgbClr val="005BAC"/>
              </a:buClr>
              <a:buSzPct val="100000"/>
              <a:buFont typeface="Arial" panose="020B0604020202020204" pitchFamily="34" charset="0"/>
              <a:buChar char="•"/>
            </a:pPr>
            <a:r>
              <a:rPr lang="zh-CN" altLang="en-US" sz="1400" dirty="0">
                <a:latin typeface="微软雅黑" panose="020B0503020204020204" charset="-122"/>
                <a:ea typeface="微软雅黑" panose="020B0503020204020204" charset="-122"/>
              </a:rPr>
              <a:t>这些脉冲碰撞到周围物体反弹并返回传感器；</a:t>
            </a:r>
            <a:endParaRPr lang="en-US" altLang="zh-CN" sz="1400" dirty="0">
              <a:latin typeface="微软雅黑" panose="020B0503020204020204" charset="-122"/>
              <a:ea typeface="微软雅黑" panose="020B0503020204020204" charset="-122"/>
            </a:endParaRPr>
          </a:p>
          <a:p>
            <a:pPr marL="342900" indent="-342900">
              <a:lnSpc>
                <a:spcPct val="150000"/>
              </a:lnSpc>
              <a:buClr>
                <a:srgbClr val="005BAC"/>
              </a:buClr>
              <a:buSzPct val="100000"/>
              <a:buFont typeface="Arial" panose="020B0604020202020204" pitchFamily="34" charset="0"/>
              <a:buChar char="•"/>
            </a:pPr>
            <a:r>
              <a:rPr lang="zh-CN" altLang="en-US" sz="1400" dirty="0">
                <a:latin typeface="微软雅黑" panose="020B0503020204020204" charset="-122"/>
                <a:ea typeface="微软雅黑" panose="020B0503020204020204" charset="-122"/>
              </a:rPr>
              <a:t>传感器使用每个脉冲返回到传感器所花费的时间来计算其传播的距离；</a:t>
            </a:r>
            <a:endParaRPr lang="en-US" altLang="zh-CN" sz="1400" dirty="0">
              <a:latin typeface="微软雅黑" panose="020B0503020204020204" charset="-122"/>
              <a:ea typeface="微软雅黑" panose="020B0503020204020204" charset="-122"/>
            </a:endParaRPr>
          </a:p>
          <a:p>
            <a:pPr marL="342900" indent="-342900">
              <a:lnSpc>
                <a:spcPct val="150000"/>
              </a:lnSpc>
              <a:buClr>
                <a:srgbClr val="005BAC"/>
              </a:buClr>
              <a:buSzPct val="100000"/>
              <a:buFont typeface="Arial" panose="020B0604020202020204" pitchFamily="34" charset="0"/>
              <a:buChar char="•"/>
            </a:pPr>
            <a:r>
              <a:rPr lang="zh-CN" altLang="en-US" sz="1400" dirty="0">
                <a:latin typeface="微软雅黑" panose="020B0503020204020204" charset="-122"/>
                <a:ea typeface="微软雅黑" panose="020B0503020204020204" charset="-122"/>
              </a:rPr>
              <a:t>每秒重复数百万次此过程，将创建精确的实时</a:t>
            </a:r>
            <a:r>
              <a:rPr lang="en-US" altLang="zh-CN" sz="1400" dirty="0">
                <a:latin typeface="微软雅黑" panose="020B0503020204020204" charset="-122"/>
                <a:ea typeface="微软雅黑" panose="020B0503020204020204" charset="-122"/>
              </a:rPr>
              <a:t>3D</a:t>
            </a:r>
            <a:r>
              <a:rPr lang="zh-CN" altLang="en-US" sz="1400" dirty="0">
                <a:latin typeface="微软雅黑" panose="020B0503020204020204" charset="-122"/>
                <a:ea typeface="微软雅黑" panose="020B0503020204020204" charset="-122"/>
              </a:rPr>
              <a:t>环境地图</a:t>
            </a:r>
          </a:p>
        </p:txBody>
      </p:sp>
      <p:sp>
        <p:nvSpPr>
          <p:cNvPr id="4" name="文本框 3"/>
          <p:cNvSpPr txBox="1"/>
          <p:nvPr/>
        </p:nvSpPr>
        <p:spPr>
          <a:xfrm>
            <a:off x="650414" y="805590"/>
            <a:ext cx="2466906" cy="338554"/>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Lidar</a:t>
            </a:r>
            <a:r>
              <a:rPr lang="zh-CN" altLang="en-US" sz="1600" dirty="0">
                <a:latin typeface="微软雅黑" panose="020B0503020204020204" charset="-122"/>
                <a:ea typeface="微软雅黑" panose="020B0503020204020204" charset="-122"/>
              </a:rPr>
              <a:t>的工作方式：</a:t>
            </a: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2632" y="631825"/>
            <a:ext cx="3192974" cy="1859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281940" y="272415"/>
            <a:ext cx="2344420" cy="368300"/>
            <a:chOff x="444" y="429"/>
            <a:chExt cx="3692" cy="580"/>
          </a:xfrm>
        </p:grpSpPr>
        <p:pic>
          <p:nvPicPr>
            <p:cNvPr id="6" name="图片 5" descr="E:\owncloud\刘达\2017年\深蓝学院\logo\导出图\深蓝学院-图标部分.png深蓝学院-图标部分"/>
            <p:cNvPicPr>
              <a:picLocks noChangeAspect="1"/>
            </p:cNvPicPr>
            <p:nvPr/>
          </p:nvPicPr>
          <p:blipFill>
            <a:blip r:embed="rId3"/>
            <a:srcRect/>
            <a:stretch>
              <a:fillRect/>
            </a:stretch>
          </p:blipFill>
          <p:spPr>
            <a:xfrm>
              <a:off x="444" y="459"/>
              <a:ext cx="535" cy="536"/>
            </a:xfrm>
            <a:prstGeom prst="rect">
              <a:avLst/>
            </a:prstGeom>
          </p:spPr>
        </p:pic>
        <p:sp>
          <p:nvSpPr>
            <p:cNvPr id="9" name="文本框 8"/>
            <p:cNvSpPr txBox="1"/>
            <p:nvPr/>
          </p:nvSpPr>
          <p:spPr>
            <a:xfrm>
              <a:off x="1057" y="429"/>
              <a:ext cx="3079" cy="58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激光传感器原理</a:t>
              </a:r>
            </a:p>
          </p:txBody>
        </p:sp>
      </p:grpSp>
      <p:sp>
        <p:nvSpPr>
          <p:cNvPr id="2" name="文本框 1"/>
          <p:cNvSpPr txBox="1"/>
          <p:nvPr/>
        </p:nvSpPr>
        <p:spPr>
          <a:xfrm>
            <a:off x="651739" y="967328"/>
            <a:ext cx="3456856" cy="584775"/>
          </a:xfrm>
          <a:prstGeom prst="rect">
            <a:avLst/>
          </a:prstGeom>
          <a:noFill/>
        </p:spPr>
        <p:txBody>
          <a:bodyPr wrap="square" rtlCol="0">
            <a:spAutoFit/>
          </a:bodyPr>
          <a:lstStyle/>
          <a:p>
            <a:pPr>
              <a:buClr>
                <a:srgbClr val="C00000"/>
              </a:buClr>
              <a:buSzPct val="100000"/>
            </a:pPr>
            <a:endParaRPr lang="en-US" altLang="zh-CN" dirty="0"/>
          </a:p>
          <a:p>
            <a:pPr marL="342900" indent="-342900">
              <a:buClr>
                <a:srgbClr val="005BAC"/>
              </a:buClr>
              <a:buSzPct val="100000"/>
              <a:buFont typeface="Arial" panose="020B0604020202020204" pitchFamily="34" charset="0"/>
              <a:buChar char="•"/>
            </a:pPr>
            <a:r>
              <a:rPr lang="zh-CN" altLang="en-US" sz="1400" dirty="0">
                <a:latin typeface="微软雅黑" panose="020B0503020204020204" charset="-122"/>
                <a:ea typeface="微软雅黑" panose="020B0503020204020204" charset="-122"/>
              </a:rPr>
              <a:t>不同点：</a:t>
            </a:r>
            <a:endParaRPr lang="en-US" altLang="zh-CN" sz="1400" dirty="0">
              <a:latin typeface="微软雅黑" panose="020B0503020204020204" charset="-122"/>
              <a:ea typeface="微软雅黑" panose="020B0503020204020204" charset="-122"/>
            </a:endParaRPr>
          </a:p>
        </p:txBody>
      </p:sp>
      <p:sp>
        <p:nvSpPr>
          <p:cNvPr id="4" name="文本框 3"/>
          <p:cNvSpPr txBox="1"/>
          <p:nvPr/>
        </p:nvSpPr>
        <p:spPr>
          <a:xfrm>
            <a:off x="650414" y="803392"/>
            <a:ext cx="7522418" cy="338554"/>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Lidar</a:t>
            </a:r>
            <a:r>
              <a:rPr lang="zh-CN" altLang="en-US" sz="1600" dirty="0">
                <a:latin typeface="微软雅黑" panose="020B0503020204020204" charset="-122"/>
                <a:ea typeface="微软雅黑" panose="020B0503020204020204" charset="-122"/>
              </a:rPr>
              <a:t>的分类：</a:t>
            </a:r>
            <a:r>
              <a:rPr lang="zh-CN" altLang="zh-CN" sz="1600" dirty="0">
                <a:latin typeface="微软雅黑" panose="020B0503020204020204" charset="-122"/>
                <a:ea typeface="微软雅黑" panose="020B0503020204020204" charset="-122"/>
              </a:rPr>
              <a:t>机械旋转激光雷达</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如</a:t>
            </a:r>
            <a:r>
              <a:rPr lang="en-US" altLang="zh-CN" sz="1600" dirty="0">
                <a:latin typeface="微软雅黑" panose="020B0503020204020204" charset="-122"/>
                <a:ea typeface="微软雅黑" panose="020B0503020204020204" charset="-122"/>
              </a:rPr>
              <a:t>vlp16)</a:t>
            </a:r>
            <a:r>
              <a:rPr lang="zh-CN" altLang="zh-CN" sz="1600" dirty="0">
                <a:latin typeface="微软雅黑" panose="020B0503020204020204" charset="-122"/>
                <a:ea typeface="微软雅黑" panose="020B0503020204020204" charset="-122"/>
              </a:rPr>
              <a:t>，固态激光雷达</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如</a:t>
            </a:r>
            <a:r>
              <a:rPr lang="en-US" altLang="zh-CN" sz="1600" dirty="0" err="1">
                <a:latin typeface="微软雅黑" panose="020B0503020204020204" charset="-122"/>
                <a:ea typeface="微软雅黑" panose="020B0503020204020204" charset="-122"/>
              </a:rPr>
              <a:t>Livox</a:t>
            </a:r>
            <a:r>
              <a:rPr lang="en-US" altLang="zh-CN" sz="1600" dirty="0">
                <a:latin typeface="微软雅黑" panose="020B0503020204020204" charset="-122"/>
                <a:ea typeface="微软雅黑" panose="020B0503020204020204" charset="-122"/>
              </a:rPr>
              <a:t> Mid-40)</a:t>
            </a:r>
            <a:endParaRPr lang="zh-CN" altLang="en-US" sz="1600" dirty="0">
              <a:latin typeface="微软雅黑" panose="020B0503020204020204" charset="-122"/>
              <a:ea typeface="微软雅黑" panose="020B0503020204020204" charset="-122"/>
            </a:endParaRPr>
          </a:p>
        </p:txBody>
      </p:sp>
      <p:sp>
        <p:nvSpPr>
          <p:cNvPr id="3" name="文本框 2"/>
          <p:cNvSpPr txBox="1"/>
          <p:nvPr/>
        </p:nvSpPr>
        <p:spPr>
          <a:xfrm>
            <a:off x="935228" y="1528819"/>
            <a:ext cx="2427436" cy="307777"/>
          </a:xfrm>
          <a:prstGeom prst="rect">
            <a:avLst/>
          </a:prstGeom>
          <a:noFill/>
        </p:spPr>
        <p:txBody>
          <a:bodyPr wrap="square" rtlCol="0">
            <a:spAutoFit/>
          </a:bodyPr>
          <a:lstStyle/>
          <a:p>
            <a:pPr marL="342900" indent="-342900">
              <a:buClr>
                <a:srgbClr val="005BAC"/>
              </a:buClr>
              <a:buFont typeface="+mj-lt"/>
              <a:buAutoNum type="alphaLcPeriod"/>
            </a:pPr>
            <a:r>
              <a:rPr lang="zh-CN" altLang="en-US" sz="1400" dirty="0">
                <a:solidFill>
                  <a:schemeClr val="tx1">
                    <a:lumMod val="65000"/>
                    <a:lumOff val="35000"/>
                  </a:schemeClr>
                </a:solidFill>
                <a:latin typeface="微软雅黑" panose="020B0503020204020204" charset="-122"/>
                <a:ea typeface="微软雅黑" panose="020B0503020204020204" charset="-122"/>
              </a:rPr>
              <a:t>视角范围不相同</a:t>
            </a:r>
          </a:p>
        </p:txBody>
      </p:sp>
      <p:pic>
        <p:nvPicPr>
          <p:cNvPr id="10" name="图片 9" descr="vlp_livox"/>
          <p:cNvPicPr/>
          <p:nvPr/>
        </p:nvPicPr>
        <p:blipFill>
          <a:blip r:embed="rId4"/>
          <a:stretch>
            <a:fillRect/>
          </a:stretch>
        </p:blipFill>
        <p:spPr bwMode="auto">
          <a:xfrm>
            <a:off x="2139719" y="1788146"/>
            <a:ext cx="4864562" cy="1190340"/>
          </a:xfrm>
          <a:prstGeom prst="rect">
            <a:avLst/>
          </a:prstGeom>
        </p:spPr>
      </p:pic>
      <p:sp>
        <p:nvSpPr>
          <p:cNvPr id="11" name="文本框 10"/>
          <p:cNvSpPr txBox="1"/>
          <p:nvPr/>
        </p:nvSpPr>
        <p:spPr>
          <a:xfrm>
            <a:off x="935228" y="3141549"/>
            <a:ext cx="2427436" cy="369332"/>
          </a:xfrm>
          <a:prstGeom prst="rect">
            <a:avLst/>
          </a:prstGeom>
          <a:noFill/>
        </p:spPr>
        <p:txBody>
          <a:bodyPr wrap="square" rtlCol="0">
            <a:spAutoFit/>
          </a:bodyPr>
          <a:lstStyle/>
          <a:p>
            <a:pPr>
              <a:buClr>
                <a:srgbClr val="C00000"/>
              </a:buClr>
            </a:pPr>
            <a:r>
              <a:rPr lang="en-US" altLang="zh-CN" sz="1400" dirty="0">
                <a:solidFill>
                  <a:srgbClr val="005BAC"/>
                </a:solidFill>
                <a:latin typeface="微软雅黑" panose="020B0503020204020204" charset="-122"/>
                <a:ea typeface="微软雅黑" panose="020B0503020204020204" charset="-122"/>
              </a:rPr>
              <a:t>b</a:t>
            </a:r>
            <a:r>
              <a:rPr lang="en-US" altLang="zh-CN" dirty="0">
                <a:solidFill>
                  <a:srgbClr val="005BAC"/>
                </a:solidFill>
              </a:rPr>
              <a:t>. </a:t>
            </a:r>
            <a:r>
              <a:rPr lang="zh-CN" altLang="en-US" sz="1400" dirty="0">
                <a:solidFill>
                  <a:schemeClr val="tx1">
                    <a:lumMod val="65000"/>
                    <a:lumOff val="35000"/>
                  </a:schemeClr>
                </a:solidFill>
                <a:latin typeface="微软雅黑" panose="020B0503020204020204" charset="-122"/>
                <a:ea typeface="微软雅黑" panose="020B0503020204020204" charset="-122"/>
              </a:rPr>
              <a:t>扫描工作方式不同</a:t>
            </a:r>
          </a:p>
        </p:txBody>
      </p:sp>
      <p:sp>
        <p:nvSpPr>
          <p:cNvPr id="5" name="文本框 4"/>
          <p:cNvSpPr txBox="1"/>
          <p:nvPr/>
        </p:nvSpPr>
        <p:spPr>
          <a:xfrm>
            <a:off x="1151621" y="3583889"/>
            <a:ext cx="6052144" cy="461665"/>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charset="-122"/>
                <a:ea typeface="微软雅黑" panose="020B0503020204020204" charset="-122"/>
              </a:rPr>
              <a:t>机械旋转激光雷达</a:t>
            </a:r>
            <a:r>
              <a:rPr lang="en-US" altLang="zh-CN" sz="1200" dirty="0">
                <a:solidFill>
                  <a:schemeClr val="tx1">
                    <a:lumMod val="65000"/>
                    <a:lumOff val="35000"/>
                  </a:schemeClr>
                </a:solidFill>
                <a:latin typeface="微软雅黑" panose="020B0503020204020204" charset="-122"/>
                <a:ea typeface="微软雅黑" panose="020B0503020204020204" charset="-122"/>
              </a:rPr>
              <a:t>: </a:t>
            </a:r>
            <a:r>
              <a:rPr lang="zh-CN" altLang="en-US" sz="1200" dirty="0">
                <a:solidFill>
                  <a:schemeClr val="tx1">
                    <a:lumMod val="65000"/>
                    <a:lumOff val="35000"/>
                  </a:schemeClr>
                </a:solidFill>
                <a:latin typeface="微软雅黑" panose="020B0503020204020204" charset="-122"/>
                <a:ea typeface="微软雅黑" panose="020B0503020204020204" charset="-122"/>
              </a:rPr>
              <a:t>一般是多个激光束同时发射，并绕固定轴旋转，来探测三维环境</a:t>
            </a:r>
          </a:p>
          <a:p>
            <a:r>
              <a:rPr lang="zh-CN" altLang="en-US" sz="1200" dirty="0">
                <a:solidFill>
                  <a:schemeClr val="tx1">
                    <a:lumMod val="65000"/>
                    <a:lumOff val="35000"/>
                  </a:schemeClr>
                </a:solidFill>
                <a:latin typeface="微软雅黑" panose="020B0503020204020204" charset="-122"/>
                <a:ea typeface="微软雅黑" panose="020B0503020204020204" charset="-122"/>
              </a:rPr>
              <a:t>缺点：远处的激光点之间的间隔较大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281940" y="272415"/>
            <a:ext cx="2344420" cy="368300"/>
            <a:chOff x="444" y="429"/>
            <a:chExt cx="3692" cy="580"/>
          </a:xfrm>
        </p:grpSpPr>
        <p:pic>
          <p:nvPicPr>
            <p:cNvPr id="6" name="图片 5" descr="E:\owncloud\刘达\2017年\深蓝学院\logo\导出图\深蓝学院-图标部分.png深蓝学院-图标部分"/>
            <p:cNvPicPr>
              <a:picLocks noChangeAspect="1"/>
            </p:cNvPicPr>
            <p:nvPr/>
          </p:nvPicPr>
          <p:blipFill>
            <a:blip r:embed="rId5"/>
            <a:srcRect/>
            <a:stretch>
              <a:fillRect/>
            </a:stretch>
          </p:blipFill>
          <p:spPr>
            <a:xfrm>
              <a:off x="444" y="459"/>
              <a:ext cx="535" cy="536"/>
            </a:xfrm>
            <a:prstGeom prst="rect">
              <a:avLst/>
            </a:prstGeom>
          </p:spPr>
        </p:pic>
        <p:sp>
          <p:nvSpPr>
            <p:cNvPr id="9" name="文本框 8"/>
            <p:cNvSpPr txBox="1"/>
            <p:nvPr/>
          </p:nvSpPr>
          <p:spPr>
            <a:xfrm>
              <a:off x="1057" y="429"/>
              <a:ext cx="3079" cy="58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激光传感器原理</a:t>
              </a:r>
            </a:p>
          </p:txBody>
        </p:sp>
      </p:grpSp>
      <mc:AlternateContent xmlns:mc="http://schemas.openxmlformats.org/markup-compatibility/2006" xmlns:a14="http://schemas.microsoft.com/office/drawing/2010/main">
        <mc:Choice Requires="a14">
          <p:sp>
            <p:nvSpPr>
              <p:cNvPr id="5" name="文本框 4"/>
              <p:cNvSpPr txBox="1"/>
              <p:nvPr/>
            </p:nvSpPr>
            <p:spPr>
              <a:xfrm>
                <a:off x="657341" y="803897"/>
                <a:ext cx="7716924" cy="1138389"/>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固态激光雷达：</a:t>
                </a:r>
                <a:r>
                  <a:rPr lang="zh-CN" altLang="en-US" sz="1400" dirty="0">
                    <a:solidFill>
                      <a:srgbClr val="C00000"/>
                    </a:solidFill>
                    <a:latin typeface="微软雅黑" panose="020B0503020204020204" pitchFamily="34" charset="-122"/>
                    <a:ea typeface="微软雅黑" panose="020B0503020204020204" pitchFamily="34" charset="-122"/>
                  </a:rPr>
                  <a:t>非重复扫描</a:t>
                </a:r>
                <a:r>
                  <a:rPr lang="zh-CN" altLang="en-US" sz="1400" dirty="0">
                    <a:latin typeface="微软雅黑" panose="020B0503020204020204" pitchFamily="34" charset="-122"/>
                    <a:ea typeface="微软雅黑" panose="020B0503020204020204" pitchFamily="34" charset="-122"/>
                  </a:rPr>
                  <a:t>，它的扫描方式是梅花瓣状的。</a:t>
                </a:r>
                <a:endParaRPr lang="en-US" altLang="zh-CN" sz="1400" dirty="0">
                  <a:latin typeface="微软雅黑" panose="020B0503020204020204" pitchFamily="34" charset="-122"/>
                  <a:ea typeface="微软雅黑" panose="020B0503020204020204" pitchFamily="34" charset="-122"/>
                </a:endParaRPr>
              </a:p>
              <a:p>
                <a:pPr algn="just">
                  <a:lnSpc>
                    <a:spcPct val="120000"/>
                  </a:lnSpc>
                  <a:spcBef>
                    <a:spcPts val="600"/>
                  </a:spcBef>
                </a:pPr>
                <a:r>
                  <a:rPr lang="zh-CN" altLang="en-US" sz="1400" dirty="0">
                    <a:latin typeface="微软雅黑" panose="020B0503020204020204" pitchFamily="34" charset="-122"/>
                    <a:ea typeface="微软雅黑" panose="020B0503020204020204" pitchFamily="34" charset="-122"/>
                  </a:rPr>
                  <a:t>下图展示了</a:t>
                </a:r>
                <a:r>
                  <a:rPr lang="en-US" altLang="zh-CN" sz="1400" dirty="0" err="1">
                    <a:latin typeface="微软雅黑" panose="020B0503020204020204" pitchFamily="34" charset="-122"/>
                    <a:ea typeface="微软雅黑" panose="020B0503020204020204" pitchFamily="34" charset="-122"/>
                  </a:rPr>
                  <a:t>Livox</a:t>
                </a:r>
                <a:r>
                  <a:rPr lang="en-US" altLang="zh-CN" sz="1400" dirty="0">
                    <a:latin typeface="微软雅黑" panose="020B0503020204020204" pitchFamily="34" charset="-122"/>
                    <a:ea typeface="微软雅黑" panose="020B0503020204020204" pitchFamily="34" charset="-122"/>
                  </a:rPr>
                  <a:t> Mid-40</a:t>
                </a:r>
                <a:r>
                  <a:rPr lang="zh-CN" altLang="en-US" sz="1400" dirty="0">
                    <a:latin typeface="微软雅黑" panose="020B0503020204020204" pitchFamily="34" charset="-122"/>
                    <a:ea typeface="微软雅黑" panose="020B0503020204020204" pitchFamily="34" charset="-122"/>
                  </a:rPr>
                  <a:t>静态扫描的激光点在</a:t>
                </a:r>
                <a14:m>
                  <m:oMath xmlns:m="http://schemas.openxmlformats.org/officeDocument/2006/math">
                    <m:r>
                      <a:rPr lang="en-US" altLang="zh-CN" sz="1400" b="0" i="1" dirty="0" smtClean="0">
                        <a:latin typeface="Cambria Math" panose="02040503050406030204" pitchFamily="18" charset="0"/>
                        <a:ea typeface="微软雅黑" panose="020B0503020204020204" pitchFamily="34" charset="-122"/>
                      </a:rPr>
                      <m:t>𝑋</m:t>
                    </m:r>
                    <m:r>
                      <a:rPr lang="zh-CN" altLang="en-US" sz="1400" i="1" dirty="0" smtClean="0">
                        <a:latin typeface="Cambria Math" panose="02040503050406030204" pitchFamily="18" charset="0"/>
                        <a:ea typeface="微软雅黑" panose="020B0503020204020204" pitchFamily="34" charset="-122"/>
                      </a:rPr>
                      <m:t>＝</m:t>
                    </m:r>
                    <m:r>
                      <a:rPr lang="en-US" altLang="zh-CN" sz="1400" b="0" i="1" dirty="0" smtClean="0">
                        <a:latin typeface="Cambria Math" panose="02040503050406030204" pitchFamily="18" charset="0"/>
                        <a:ea typeface="微软雅黑" panose="020B0503020204020204" pitchFamily="34" charset="-122"/>
                      </a:rPr>
                      <m:t>1</m:t>
                    </m:r>
                  </m:oMath>
                </a14:m>
                <a:r>
                  <a:rPr lang="zh-CN" altLang="en-US" sz="1400" dirty="0">
                    <a:latin typeface="微软雅黑" panose="020B0503020204020204" pitchFamily="34" charset="-122"/>
                    <a:ea typeface="微软雅黑" panose="020B0503020204020204" pitchFamily="34" charset="-122"/>
                  </a:rPr>
                  <a:t>平面上的点投影，我们可以看到每一帧激光点</a:t>
                </a:r>
                <a:r>
                  <a:rPr lang="zh-CN" altLang="en-US" sz="1400" dirty="0">
                    <a:solidFill>
                      <a:srgbClr val="C00000"/>
                    </a:solidFill>
                    <a:latin typeface="微软雅黑" panose="020B0503020204020204" pitchFamily="34" charset="-122"/>
                    <a:ea typeface="微软雅黑" panose="020B0503020204020204" pitchFamily="34" charset="-122"/>
                  </a:rPr>
                  <a:t>并不重合</a:t>
                </a:r>
                <a:r>
                  <a:rPr lang="zh-CN" altLang="en-US" sz="1400" dirty="0">
                    <a:latin typeface="微软雅黑" panose="020B0503020204020204" pitchFamily="34" charset="-122"/>
                    <a:ea typeface="微软雅黑" panose="020B0503020204020204" pitchFamily="34" charset="-122"/>
                  </a:rPr>
                  <a:t>，这意味着在</a:t>
                </a:r>
                <a:r>
                  <a:rPr lang="en-US" altLang="zh-CN" sz="1400" dirty="0" err="1">
                    <a:latin typeface="微软雅黑" panose="020B0503020204020204" pitchFamily="34" charset="-122"/>
                    <a:ea typeface="微软雅黑" panose="020B0503020204020204" pitchFamily="34" charset="-122"/>
                  </a:rPr>
                  <a:t>Livox</a:t>
                </a:r>
                <a:r>
                  <a:rPr lang="en-US" altLang="zh-CN" sz="1400" dirty="0">
                    <a:latin typeface="微软雅黑" panose="020B0503020204020204" pitchFamily="34" charset="-122"/>
                    <a:ea typeface="微软雅黑" panose="020B0503020204020204" pitchFamily="34" charset="-122"/>
                  </a:rPr>
                  <a:t> Mid-40</a:t>
                </a:r>
                <a:r>
                  <a:rPr lang="zh-CN" altLang="en-US" sz="1400" dirty="0">
                    <a:latin typeface="微软雅黑" panose="020B0503020204020204" pitchFamily="34" charset="-122"/>
                    <a:ea typeface="微软雅黑" panose="020B0503020204020204" pitchFamily="34" charset="-122"/>
                  </a:rPr>
                  <a:t>在静态放置的状态下，经过多次扫描可以获得比机械旋转激光</a:t>
                </a:r>
                <a:r>
                  <a:rPr lang="zh-CN" altLang="en-US" sz="1400" dirty="0">
                    <a:solidFill>
                      <a:srgbClr val="C00000"/>
                    </a:solidFill>
                    <a:latin typeface="微软雅黑" panose="020B0503020204020204" pitchFamily="34" charset="-122"/>
                    <a:ea typeface="微软雅黑" panose="020B0503020204020204" pitchFamily="34" charset="-122"/>
                  </a:rPr>
                  <a:t>更稠密的点云</a:t>
                </a:r>
                <a:r>
                  <a:rPr lang="zh-CN" altLang="en-US" sz="1400" dirty="0">
                    <a:latin typeface="微软雅黑" panose="020B0503020204020204" pitchFamily="34" charset="-122"/>
                    <a:ea typeface="微软雅黑" panose="020B0503020204020204" pitchFamily="34" charset="-122"/>
                  </a:rPr>
                  <a:t>。</a:t>
                </a:r>
              </a:p>
            </p:txBody>
          </p:sp>
        </mc:Choice>
        <mc:Fallback xmlns="">
          <p:sp>
            <p:nvSpPr>
              <p:cNvPr id="5" name="文本框 4"/>
              <p:cNvSpPr txBox="1">
                <a:spLocks noRot="1" noChangeAspect="1" noMove="1" noResize="1" noEditPoints="1" noAdjustHandles="1" noChangeArrowheads="1" noChangeShapeType="1" noTextEdit="1"/>
              </p:cNvSpPr>
              <p:nvPr/>
            </p:nvSpPr>
            <p:spPr>
              <a:xfrm>
                <a:off x="657341" y="803897"/>
                <a:ext cx="7716924" cy="1138389"/>
              </a:xfrm>
              <a:prstGeom prst="rect">
                <a:avLst/>
              </a:prstGeom>
              <a:blipFill rotWithShape="1">
                <a:blip r:embed="rId6"/>
                <a:stretch>
                  <a:fillRect l="-237" t="-1070" r="-237" b="-4278"/>
                </a:stretch>
              </a:blipFill>
            </p:spPr>
            <p:txBody>
              <a:bodyPr/>
              <a:lstStyle/>
              <a:p>
                <a:r>
                  <a:rPr lang="zh-CN" altLang="en-US">
                    <a:noFill/>
                  </a:rPr>
                  <a:t> </a:t>
                </a:r>
                <a:endParaRPr lang="zh-CN" altLang="en-US">
                  <a:noFill/>
                </a:endParaRPr>
              </a:p>
            </p:txBody>
          </p:sp>
        </mc:Fallback>
      </mc:AlternateContent>
      <p:sp>
        <p:nvSpPr>
          <p:cNvPr id="2" name="文本框 1"/>
          <p:cNvSpPr txBox="1"/>
          <p:nvPr/>
        </p:nvSpPr>
        <p:spPr>
          <a:xfrm>
            <a:off x="2341131" y="4506703"/>
            <a:ext cx="4434424" cy="276999"/>
          </a:xfrm>
          <a:prstGeom prst="rect">
            <a:avLst/>
          </a:prstGeom>
          <a:noFill/>
        </p:spPr>
        <p:txBody>
          <a:bodyPr wrap="square" rtlCol="0">
            <a:spAutoFit/>
          </a:bodyPr>
          <a:lstStyle/>
          <a:p>
            <a:r>
              <a:rPr lang="zh-CN" altLang="en-US" sz="1200" dirty="0">
                <a:latin typeface="微软雅黑" panose="020B0503020204020204" charset="-122"/>
                <a:ea typeface="微软雅黑" panose="020B0503020204020204" charset="-122"/>
              </a:rPr>
              <a:t>开源代码：https://github.com/hku-mars/loam_livox</a:t>
            </a:r>
          </a:p>
        </p:txBody>
      </p:sp>
      <p:pic>
        <p:nvPicPr>
          <p:cNvPr id="3" name="Livox Mid-40 激光雷达扫描">
            <a:hlinkClick r:id="" action="ppaction://media"/>
            <a:extLst>
              <a:ext uri="{FF2B5EF4-FFF2-40B4-BE49-F238E27FC236}">
                <a16:creationId xmlns:a16="http://schemas.microsoft.com/office/drawing/2014/main" id="{7456DABE-96F2-48A3-B696-00B1BE12865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85662" y="1970771"/>
            <a:ext cx="7172675" cy="23908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281940" y="272415"/>
            <a:ext cx="2344420" cy="368300"/>
            <a:chOff x="444" y="429"/>
            <a:chExt cx="3692" cy="580"/>
          </a:xfrm>
        </p:grpSpPr>
        <p:pic>
          <p:nvPicPr>
            <p:cNvPr id="6" name="图片 5" descr="E:\owncloud\刘达\2017年\深蓝学院\logo\导出图\深蓝学院-图标部分.png深蓝学院-图标部分"/>
            <p:cNvPicPr>
              <a:picLocks noChangeAspect="1"/>
            </p:cNvPicPr>
            <p:nvPr/>
          </p:nvPicPr>
          <p:blipFill>
            <a:blip r:embed="rId3"/>
            <a:srcRect/>
            <a:stretch>
              <a:fillRect/>
            </a:stretch>
          </p:blipFill>
          <p:spPr>
            <a:xfrm>
              <a:off x="444" y="459"/>
              <a:ext cx="535" cy="536"/>
            </a:xfrm>
            <a:prstGeom prst="rect">
              <a:avLst/>
            </a:prstGeom>
          </p:spPr>
        </p:pic>
        <p:sp>
          <p:nvSpPr>
            <p:cNvPr id="9" name="文本框 8"/>
            <p:cNvSpPr txBox="1"/>
            <p:nvPr/>
          </p:nvSpPr>
          <p:spPr>
            <a:xfrm>
              <a:off x="1057" y="429"/>
              <a:ext cx="3079" cy="58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激光传感器原理</a:t>
              </a:r>
            </a:p>
          </p:txBody>
        </p:sp>
      </p:grpSp>
      <p:sp>
        <p:nvSpPr>
          <p:cNvPr id="4" name="文本框 3"/>
          <p:cNvSpPr txBox="1"/>
          <p:nvPr/>
        </p:nvSpPr>
        <p:spPr>
          <a:xfrm>
            <a:off x="650414" y="808502"/>
            <a:ext cx="2466906" cy="338554"/>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Lidar</a:t>
            </a:r>
            <a:r>
              <a:rPr lang="zh-CN" altLang="en-US" sz="1600" dirty="0">
                <a:latin typeface="微软雅黑" panose="020B0503020204020204" charset="-122"/>
                <a:ea typeface="微软雅黑" panose="020B0503020204020204" charset="-122"/>
              </a:rPr>
              <a:t>的应用：</a:t>
            </a:r>
          </a:p>
        </p:txBody>
      </p:sp>
      <p:pic>
        <p:nvPicPr>
          <p:cNvPr id="13" name="图片 12" descr="OIP.seloMsL9retIYGamDjZgbQHaE7"/>
          <p:cNvPicPr/>
          <p:nvPr/>
        </p:nvPicPr>
        <p:blipFill rotWithShape="1">
          <a:blip r:embed="rId4"/>
          <a:srcRect l="5619" r="6024" b="-660"/>
          <a:stretch>
            <a:fillRect/>
          </a:stretch>
        </p:blipFill>
        <p:spPr bwMode="auto">
          <a:xfrm>
            <a:off x="3785016" y="1370261"/>
            <a:ext cx="1858780" cy="1386482"/>
          </a:xfrm>
          <a:prstGeom prst="rect">
            <a:avLst/>
          </a:prstGeom>
        </p:spPr>
      </p:pic>
      <p:pic>
        <p:nvPicPr>
          <p:cNvPr id="14" name="图片 13" descr="IMG_3912"/>
          <p:cNvPicPr/>
          <p:nvPr/>
        </p:nvPicPr>
        <p:blipFill>
          <a:blip r:embed="rId5"/>
          <a:stretch>
            <a:fillRect/>
          </a:stretch>
        </p:blipFill>
        <p:spPr bwMode="auto">
          <a:xfrm>
            <a:off x="5763025" y="1366692"/>
            <a:ext cx="2288250" cy="3164965"/>
          </a:xfrm>
          <a:prstGeom prst="rect">
            <a:avLst/>
          </a:prstGeom>
        </p:spPr>
      </p:pic>
      <p:pic>
        <p:nvPicPr>
          <p:cNvPr id="15" name="图片 14" descr="Emesent-Velodyne-AL2-Press-Release-Point-Cloud-1024x538.jpg"/>
          <p:cNvPicPr/>
          <p:nvPr/>
        </p:nvPicPr>
        <p:blipFill>
          <a:blip r:embed="rId6"/>
          <a:stretch>
            <a:fillRect/>
          </a:stretch>
        </p:blipFill>
        <p:spPr bwMode="auto">
          <a:xfrm>
            <a:off x="1103837" y="1370261"/>
            <a:ext cx="2288250" cy="1386482"/>
          </a:xfrm>
          <a:prstGeom prst="rect">
            <a:avLst/>
          </a:prstGeom>
        </p:spPr>
      </p:pic>
      <p:pic>
        <p:nvPicPr>
          <p:cNvPr id="2" name="图片 1"/>
          <p:cNvPicPr>
            <a:picLocks noChangeAspect="1"/>
          </p:cNvPicPr>
          <p:nvPr/>
        </p:nvPicPr>
        <p:blipFill>
          <a:blip r:embed="rId7"/>
          <a:stretch>
            <a:fillRect/>
          </a:stretch>
        </p:blipFill>
        <p:spPr>
          <a:xfrm>
            <a:off x="1042988" y="2853647"/>
            <a:ext cx="4720037" cy="16780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610620" y="2035572"/>
            <a:ext cx="1922759" cy="615553"/>
          </a:xfrm>
          <a:prstGeom prst="rect">
            <a:avLst/>
          </a:prstGeom>
          <a:noFill/>
        </p:spPr>
        <p:txBody>
          <a:bodyPr wrap="square" rtlCol="0">
            <a:spAutoFit/>
          </a:bodyPr>
          <a:lstStyle/>
          <a:p>
            <a:r>
              <a:rPr lang="zh-CN" altLang="en-US" sz="3400" b="1" dirty="0">
                <a:solidFill>
                  <a:srgbClr val="464646"/>
                </a:solidFill>
                <a:latin typeface="微软雅黑" panose="020B0503020204020204" charset="-122"/>
                <a:ea typeface="微软雅黑" panose="020B0503020204020204" charset="-122"/>
              </a:rPr>
              <a:t>感谢聆听</a:t>
            </a:r>
          </a:p>
        </p:txBody>
      </p:sp>
      <p:sp>
        <p:nvSpPr>
          <p:cNvPr id="8" name="文本框 7"/>
          <p:cNvSpPr txBox="1"/>
          <p:nvPr/>
        </p:nvSpPr>
        <p:spPr>
          <a:xfrm>
            <a:off x="3108325" y="2615565"/>
            <a:ext cx="3451860" cy="396240"/>
          </a:xfrm>
          <a:prstGeom prst="rect">
            <a:avLst/>
          </a:prstGeom>
          <a:noFill/>
        </p:spPr>
        <p:txBody>
          <a:bodyPr wrap="square" rtlCol="0">
            <a:spAutoFit/>
          </a:bodyPr>
          <a:lstStyle/>
          <a:p>
            <a:r>
              <a:rPr lang="en-US" altLang="zh-CN" sz="2000" b="1">
                <a:solidFill>
                  <a:srgbClr val="464646"/>
                </a:solidFill>
                <a:latin typeface="Arial" panose="020B0604020202020204" pitchFamily="34" charset="0"/>
              </a:rPr>
              <a:t>Thanks for Listening</a:t>
            </a:r>
          </a:p>
        </p:txBody>
      </p:sp>
      <p:sp>
        <p:nvSpPr>
          <p:cNvPr id="10" name="文本框 9"/>
          <p:cNvSpPr txBox="1"/>
          <p:nvPr/>
        </p:nvSpPr>
        <p:spPr>
          <a:xfrm rot="840000">
            <a:off x="5411470" y="1952625"/>
            <a:ext cx="1895475" cy="1397000"/>
          </a:xfrm>
          <a:prstGeom prst="rect">
            <a:avLst/>
          </a:prstGeom>
          <a:noFill/>
        </p:spPr>
        <p:txBody>
          <a:bodyPr wrap="square" rtlCol="0">
            <a:spAutoFit/>
          </a:bodyPr>
          <a:lstStyle/>
          <a:p>
            <a:r>
              <a:rPr lang="zh-CN" altLang="en-US" sz="8000" b="1">
                <a:solidFill>
                  <a:srgbClr val="005BAC"/>
                </a:solidFill>
                <a:latin typeface="微软雅黑" panose="020B0503020204020204" charset="-122"/>
                <a:ea typeface="微软雅黑" panose="020B0503020204020204" charset="-122"/>
              </a:rPr>
              <a:t>！</a:t>
            </a:r>
          </a:p>
        </p:txBody>
      </p:sp>
      <p:pic>
        <p:nvPicPr>
          <p:cNvPr id="9" name="图片 8" descr="E:\owncloud\刘达\2017年\深蓝学院\logo\导出图\深蓝学院-标准色.png深蓝学院-标准色"/>
          <p:cNvPicPr>
            <a:picLocks noChangeAspect="1"/>
          </p:cNvPicPr>
          <p:nvPr/>
        </p:nvPicPr>
        <p:blipFill>
          <a:blip r:embed="rId3"/>
          <a:srcRect/>
          <a:stretch>
            <a:fillRect/>
          </a:stretch>
        </p:blipFill>
        <p:spPr>
          <a:xfrm>
            <a:off x="709295" y="526415"/>
            <a:ext cx="1379855" cy="42354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276</Words>
  <Application>Microsoft Office PowerPoint</Application>
  <PresentationFormat>全屏显示(16:9)</PresentationFormat>
  <Paragraphs>36</Paragraphs>
  <Slides>7</Slides>
  <Notes>4</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微软雅黑</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saikr</dc:creator>
  <cp:lastModifiedBy> </cp:lastModifiedBy>
  <cp:revision>506</cp:revision>
  <dcterms:created xsi:type="dcterms:W3CDTF">2017-03-07T07:29:00Z</dcterms:created>
  <dcterms:modified xsi:type="dcterms:W3CDTF">2020-10-04T13:00:51Z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